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43891200" cy="43891200"/>
  <p:notesSz cx="32461200" cy="54406800"/>
  <p:defaultTextStyle>
    <a:defPPr>
      <a:defRPr lang="en-US"/>
    </a:defPPr>
    <a:lvl1pPr marL="0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1pPr>
    <a:lvl2pPr marL="2508062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2pPr>
    <a:lvl3pPr marL="5016124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3pPr>
    <a:lvl4pPr marL="7524186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4pPr>
    <a:lvl5pPr marL="10032248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5pPr>
    <a:lvl6pPr marL="12540310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6pPr>
    <a:lvl7pPr marL="15048372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7pPr>
    <a:lvl8pPr marL="17556434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8pPr>
    <a:lvl9pPr marL="20064496" algn="l" defTabSz="5016124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7085" autoAdjust="0"/>
  </p:normalViewPr>
  <p:slideViewPr>
    <p:cSldViewPr>
      <p:cViewPr>
        <p:scale>
          <a:sx n="19" d="100"/>
          <a:sy n="19" d="100"/>
        </p:scale>
        <p:origin x="-624" y="630"/>
      </p:cViewPr>
      <p:guideLst>
        <p:guide orient="horz" pos="13824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4066520" cy="2720340"/>
          </a:xfrm>
          <a:prstGeom prst="rect">
            <a:avLst/>
          </a:prstGeom>
        </p:spPr>
        <p:txBody>
          <a:bodyPr vert="horz" lIns="559082" tIns="279541" rIns="559082" bIns="279541" rtlCol="0"/>
          <a:lstStyle>
            <a:lvl1pPr algn="l">
              <a:defRPr sz="7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387168" y="0"/>
            <a:ext cx="14066520" cy="2720340"/>
          </a:xfrm>
          <a:prstGeom prst="rect">
            <a:avLst/>
          </a:prstGeom>
        </p:spPr>
        <p:txBody>
          <a:bodyPr vert="horz" lIns="559082" tIns="279541" rIns="559082" bIns="279541" rtlCol="0"/>
          <a:lstStyle>
            <a:lvl1pPr algn="r">
              <a:defRPr sz="7300"/>
            </a:lvl1pPr>
          </a:lstStyle>
          <a:p>
            <a:fld id="{7D7CB5EC-6E1C-44F9-BE75-3DA26CB21F0E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29325" y="4081463"/>
            <a:ext cx="20402550" cy="2040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59082" tIns="279541" rIns="559082" bIns="27954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46120" y="25843230"/>
            <a:ext cx="25968960" cy="24483060"/>
          </a:xfrm>
          <a:prstGeom prst="rect">
            <a:avLst/>
          </a:prstGeom>
        </p:spPr>
        <p:txBody>
          <a:bodyPr vert="horz" lIns="559082" tIns="279541" rIns="559082" bIns="2795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1677017"/>
            <a:ext cx="14066520" cy="2720340"/>
          </a:xfrm>
          <a:prstGeom prst="rect">
            <a:avLst/>
          </a:prstGeom>
        </p:spPr>
        <p:txBody>
          <a:bodyPr vert="horz" lIns="559082" tIns="279541" rIns="559082" bIns="279541" rtlCol="0" anchor="b"/>
          <a:lstStyle>
            <a:lvl1pPr algn="l">
              <a:defRPr sz="7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387168" y="51677017"/>
            <a:ext cx="14066520" cy="2720340"/>
          </a:xfrm>
          <a:prstGeom prst="rect">
            <a:avLst/>
          </a:prstGeom>
        </p:spPr>
        <p:txBody>
          <a:bodyPr vert="horz" lIns="559082" tIns="279541" rIns="559082" bIns="279541" rtlCol="0" anchor="b"/>
          <a:lstStyle>
            <a:lvl1pPr algn="r">
              <a:defRPr sz="7300"/>
            </a:lvl1pPr>
          </a:lstStyle>
          <a:p>
            <a:fld id="{A5EAD3F8-3AE9-435D-B757-8EC6144EAB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1pPr>
    <a:lvl2pPr marL="2508062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2pPr>
    <a:lvl3pPr marL="5016124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3pPr>
    <a:lvl4pPr marL="7524186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4pPr>
    <a:lvl5pPr marL="10032248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5pPr>
    <a:lvl6pPr marL="12540310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6pPr>
    <a:lvl7pPr marL="15048372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7pPr>
    <a:lvl8pPr marL="17556434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8pPr>
    <a:lvl9pPr marL="20064496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AD3F8-3AE9-435D-B757-8EC6144EABF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3634723"/>
            <a:ext cx="37307520" cy="94081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24871680"/>
            <a:ext cx="30723840" cy="11216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0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01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524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0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540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048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55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06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757686"/>
            <a:ext cx="9875520" cy="37449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757686"/>
            <a:ext cx="28895040" cy="37449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8204163"/>
            <a:ext cx="37307520" cy="8717280"/>
          </a:xfrm>
        </p:spPr>
        <p:txBody>
          <a:bodyPr anchor="t"/>
          <a:lstStyle>
            <a:lvl1pPr algn="l">
              <a:defRPr sz="21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8602966"/>
            <a:ext cx="37307520" cy="9601197"/>
          </a:xfrm>
        </p:spPr>
        <p:txBody>
          <a:bodyPr anchor="b"/>
          <a:lstStyle>
            <a:lvl1pPr marL="0" indent="0">
              <a:buNone/>
              <a:defRPr sz="11000">
                <a:solidFill>
                  <a:schemeClr val="tx1">
                    <a:tint val="75000"/>
                  </a:schemeClr>
                </a:solidFill>
              </a:defRPr>
            </a:lvl1pPr>
            <a:lvl2pPr marL="2508062" indent="0">
              <a:buNone/>
              <a:defRPr sz="9900">
                <a:solidFill>
                  <a:schemeClr val="tx1">
                    <a:tint val="75000"/>
                  </a:schemeClr>
                </a:solidFill>
              </a:defRPr>
            </a:lvl2pPr>
            <a:lvl3pPr marL="501612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752418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4pPr>
            <a:lvl5pPr marL="10032248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5pPr>
            <a:lvl6pPr marL="1254031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6pPr>
            <a:lvl7pPr marL="15048372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7pPr>
            <a:lvl8pPr marL="17556434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8pPr>
            <a:lvl9pPr marL="2006449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10241283"/>
            <a:ext cx="19385280" cy="28966163"/>
          </a:xfrm>
        </p:spPr>
        <p:txBody>
          <a:bodyPr/>
          <a:lstStyle>
            <a:lvl1pPr>
              <a:defRPr sz="15400"/>
            </a:lvl1pPr>
            <a:lvl2pPr>
              <a:defRPr sz="13200"/>
            </a:lvl2pPr>
            <a:lvl3pPr>
              <a:defRPr sz="11000"/>
            </a:lvl3pPr>
            <a:lvl4pPr>
              <a:defRPr sz="9900"/>
            </a:lvl4pPr>
            <a:lvl5pPr>
              <a:defRPr sz="9900"/>
            </a:lvl5pPr>
            <a:lvl6pPr>
              <a:defRPr sz="9900"/>
            </a:lvl6pPr>
            <a:lvl7pPr>
              <a:defRPr sz="9900"/>
            </a:lvl7pPr>
            <a:lvl8pPr>
              <a:defRPr sz="9900"/>
            </a:lvl8pPr>
            <a:lvl9pPr>
              <a:defRPr sz="9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10241283"/>
            <a:ext cx="19385280" cy="28966163"/>
          </a:xfrm>
        </p:spPr>
        <p:txBody>
          <a:bodyPr/>
          <a:lstStyle>
            <a:lvl1pPr>
              <a:defRPr sz="15400"/>
            </a:lvl1pPr>
            <a:lvl2pPr>
              <a:defRPr sz="13200"/>
            </a:lvl2pPr>
            <a:lvl3pPr>
              <a:defRPr sz="11000"/>
            </a:lvl3pPr>
            <a:lvl4pPr>
              <a:defRPr sz="9900"/>
            </a:lvl4pPr>
            <a:lvl5pPr>
              <a:defRPr sz="9900"/>
            </a:lvl5pPr>
            <a:lvl6pPr>
              <a:defRPr sz="9900"/>
            </a:lvl6pPr>
            <a:lvl7pPr>
              <a:defRPr sz="9900"/>
            </a:lvl7pPr>
            <a:lvl8pPr>
              <a:defRPr sz="9900"/>
            </a:lvl8pPr>
            <a:lvl9pPr>
              <a:defRPr sz="9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9824723"/>
            <a:ext cx="19392902" cy="4094477"/>
          </a:xfrm>
        </p:spPr>
        <p:txBody>
          <a:bodyPr anchor="b"/>
          <a:lstStyle>
            <a:lvl1pPr marL="0" indent="0">
              <a:buNone/>
              <a:defRPr sz="13200" b="1"/>
            </a:lvl1pPr>
            <a:lvl2pPr marL="2508062" indent="0">
              <a:buNone/>
              <a:defRPr sz="11000" b="1"/>
            </a:lvl2pPr>
            <a:lvl3pPr marL="5016124" indent="0">
              <a:buNone/>
              <a:defRPr sz="9900" b="1"/>
            </a:lvl3pPr>
            <a:lvl4pPr marL="7524186" indent="0">
              <a:buNone/>
              <a:defRPr sz="8800" b="1"/>
            </a:lvl4pPr>
            <a:lvl5pPr marL="10032248" indent="0">
              <a:buNone/>
              <a:defRPr sz="8800" b="1"/>
            </a:lvl5pPr>
            <a:lvl6pPr marL="12540310" indent="0">
              <a:buNone/>
              <a:defRPr sz="8800" b="1"/>
            </a:lvl6pPr>
            <a:lvl7pPr marL="15048372" indent="0">
              <a:buNone/>
              <a:defRPr sz="8800" b="1"/>
            </a:lvl7pPr>
            <a:lvl8pPr marL="17556434" indent="0">
              <a:buNone/>
              <a:defRPr sz="8800" b="1"/>
            </a:lvl8pPr>
            <a:lvl9pPr marL="20064496" indent="0">
              <a:buNone/>
              <a:defRPr sz="8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3919200"/>
            <a:ext cx="19392902" cy="25288243"/>
          </a:xfrm>
        </p:spPr>
        <p:txBody>
          <a:bodyPr/>
          <a:lstStyle>
            <a:lvl1pPr>
              <a:defRPr sz="13200"/>
            </a:lvl1pPr>
            <a:lvl2pPr>
              <a:defRPr sz="11000"/>
            </a:lvl2pPr>
            <a:lvl3pPr>
              <a:defRPr sz="99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9824723"/>
            <a:ext cx="19400520" cy="4094477"/>
          </a:xfrm>
        </p:spPr>
        <p:txBody>
          <a:bodyPr anchor="b"/>
          <a:lstStyle>
            <a:lvl1pPr marL="0" indent="0">
              <a:buNone/>
              <a:defRPr sz="13200" b="1"/>
            </a:lvl1pPr>
            <a:lvl2pPr marL="2508062" indent="0">
              <a:buNone/>
              <a:defRPr sz="11000" b="1"/>
            </a:lvl2pPr>
            <a:lvl3pPr marL="5016124" indent="0">
              <a:buNone/>
              <a:defRPr sz="9900" b="1"/>
            </a:lvl3pPr>
            <a:lvl4pPr marL="7524186" indent="0">
              <a:buNone/>
              <a:defRPr sz="8800" b="1"/>
            </a:lvl4pPr>
            <a:lvl5pPr marL="10032248" indent="0">
              <a:buNone/>
              <a:defRPr sz="8800" b="1"/>
            </a:lvl5pPr>
            <a:lvl6pPr marL="12540310" indent="0">
              <a:buNone/>
              <a:defRPr sz="8800" b="1"/>
            </a:lvl6pPr>
            <a:lvl7pPr marL="15048372" indent="0">
              <a:buNone/>
              <a:defRPr sz="8800" b="1"/>
            </a:lvl7pPr>
            <a:lvl8pPr marL="17556434" indent="0">
              <a:buNone/>
              <a:defRPr sz="8800" b="1"/>
            </a:lvl8pPr>
            <a:lvl9pPr marL="20064496" indent="0">
              <a:buNone/>
              <a:defRPr sz="8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3919200"/>
            <a:ext cx="19400520" cy="25288243"/>
          </a:xfrm>
        </p:spPr>
        <p:txBody>
          <a:bodyPr/>
          <a:lstStyle>
            <a:lvl1pPr>
              <a:defRPr sz="13200"/>
            </a:lvl1pPr>
            <a:lvl2pPr>
              <a:defRPr sz="11000"/>
            </a:lvl2pPr>
            <a:lvl3pPr>
              <a:defRPr sz="99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747520"/>
            <a:ext cx="14439902" cy="7437120"/>
          </a:xfrm>
        </p:spPr>
        <p:txBody>
          <a:bodyPr anchor="b"/>
          <a:lstStyle>
            <a:lvl1pPr algn="l">
              <a:defRPr sz="1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747523"/>
            <a:ext cx="24536400" cy="37459923"/>
          </a:xfrm>
        </p:spPr>
        <p:txBody>
          <a:bodyPr/>
          <a:lstStyle>
            <a:lvl1pPr>
              <a:defRPr sz="17600"/>
            </a:lvl1pPr>
            <a:lvl2pPr>
              <a:defRPr sz="15400"/>
            </a:lvl2pPr>
            <a:lvl3pPr>
              <a:defRPr sz="13200"/>
            </a:lvl3pPr>
            <a:lvl4pPr>
              <a:defRPr sz="11000"/>
            </a:lvl4pPr>
            <a:lvl5pPr>
              <a:defRPr sz="11000"/>
            </a:lvl5pPr>
            <a:lvl6pPr>
              <a:defRPr sz="11000"/>
            </a:lvl6pPr>
            <a:lvl7pPr>
              <a:defRPr sz="11000"/>
            </a:lvl7pPr>
            <a:lvl8pPr>
              <a:defRPr sz="11000"/>
            </a:lvl8pPr>
            <a:lvl9pPr>
              <a:defRPr sz="1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9184643"/>
            <a:ext cx="14439902" cy="30022803"/>
          </a:xfrm>
        </p:spPr>
        <p:txBody>
          <a:bodyPr/>
          <a:lstStyle>
            <a:lvl1pPr marL="0" indent="0">
              <a:buNone/>
              <a:defRPr sz="7700"/>
            </a:lvl1pPr>
            <a:lvl2pPr marL="2508062" indent="0">
              <a:buNone/>
              <a:defRPr sz="6600"/>
            </a:lvl2pPr>
            <a:lvl3pPr marL="5016124" indent="0">
              <a:buNone/>
              <a:defRPr sz="5500"/>
            </a:lvl3pPr>
            <a:lvl4pPr marL="7524186" indent="0">
              <a:buNone/>
              <a:defRPr sz="4900"/>
            </a:lvl4pPr>
            <a:lvl5pPr marL="10032248" indent="0">
              <a:buNone/>
              <a:defRPr sz="4900"/>
            </a:lvl5pPr>
            <a:lvl6pPr marL="12540310" indent="0">
              <a:buNone/>
              <a:defRPr sz="4900"/>
            </a:lvl6pPr>
            <a:lvl7pPr marL="15048372" indent="0">
              <a:buNone/>
              <a:defRPr sz="4900"/>
            </a:lvl7pPr>
            <a:lvl8pPr marL="17556434" indent="0">
              <a:buNone/>
              <a:defRPr sz="4900"/>
            </a:lvl8pPr>
            <a:lvl9pPr marL="20064496" indent="0">
              <a:buNone/>
              <a:defRPr sz="4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30723840"/>
            <a:ext cx="26334720" cy="3627123"/>
          </a:xfrm>
        </p:spPr>
        <p:txBody>
          <a:bodyPr anchor="b"/>
          <a:lstStyle>
            <a:lvl1pPr algn="l">
              <a:defRPr sz="1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3921760"/>
            <a:ext cx="26334720" cy="26334720"/>
          </a:xfrm>
        </p:spPr>
        <p:txBody>
          <a:bodyPr/>
          <a:lstStyle>
            <a:lvl1pPr marL="0" indent="0">
              <a:buNone/>
              <a:defRPr sz="17600"/>
            </a:lvl1pPr>
            <a:lvl2pPr marL="2508062" indent="0">
              <a:buNone/>
              <a:defRPr sz="15400"/>
            </a:lvl2pPr>
            <a:lvl3pPr marL="5016124" indent="0">
              <a:buNone/>
              <a:defRPr sz="13200"/>
            </a:lvl3pPr>
            <a:lvl4pPr marL="7524186" indent="0">
              <a:buNone/>
              <a:defRPr sz="11000"/>
            </a:lvl4pPr>
            <a:lvl5pPr marL="10032248" indent="0">
              <a:buNone/>
              <a:defRPr sz="11000"/>
            </a:lvl5pPr>
            <a:lvl6pPr marL="12540310" indent="0">
              <a:buNone/>
              <a:defRPr sz="11000"/>
            </a:lvl6pPr>
            <a:lvl7pPr marL="15048372" indent="0">
              <a:buNone/>
              <a:defRPr sz="11000"/>
            </a:lvl7pPr>
            <a:lvl8pPr marL="17556434" indent="0">
              <a:buNone/>
              <a:defRPr sz="11000"/>
            </a:lvl8pPr>
            <a:lvl9pPr marL="20064496" indent="0">
              <a:buNone/>
              <a:defRPr sz="1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34350963"/>
            <a:ext cx="26334720" cy="5151117"/>
          </a:xfrm>
        </p:spPr>
        <p:txBody>
          <a:bodyPr/>
          <a:lstStyle>
            <a:lvl1pPr marL="0" indent="0">
              <a:buNone/>
              <a:defRPr sz="7700"/>
            </a:lvl1pPr>
            <a:lvl2pPr marL="2508062" indent="0">
              <a:buNone/>
              <a:defRPr sz="6600"/>
            </a:lvl2pPr>
            <a:lvl3pPr marL="5016124" indent="0">
              <a:buNone/>
              <a:defRPr sz="5500"/>
            </a:lvl3pPr>
            <a:lvl4pPr marL="7524186" indent="0">
              <a:buNone/>
              <a:defRPr sz="4900"/>
            </a:lvl4pPr>
            <a:lvl5pPr marL="10032248" indent="0">
              <a:buNone/>
              <a:defRPr sz="4900"/>
            </a:lvl5pPr>
            <a:lvl6pPr marL="12540310" indent="0">
              <a:buNone/>
              <a:defRPr sz="4900"/>
            </a:lvl6pPr>
            <a:lvl7pPr marL="15048372" indent="0">
              <a:buNone/>
              <a:defRPr sz="4900"/>
            </a:lvl7pPr>
            <a:lvl8pPr marL="17556434" indent="0">
              <a:buNone/>
              <a:defRPr sz="4900"/>
            </a:lvl8pPr>
            <a:lvl9pPr marL="20064496" indent="0">
              <a:buNone/>
              <a:defRPr sz="4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757683"/>
            <a:ext cx="39502080" cy="7315200"/>
          </a:xfrm>
          <a:prstGeom prst="rect">
            <a:avLst/>
          </a:prstGeom>
        </p:spPr>
        <p:txBody>
          <a:bodyPr vert="horz" lIns="501612" tIns="250806" rIns="501612" bIns="2508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10241283"/>
            <a:ext cx="39502080" cy="28966163"/>
          </a:xfrm>
          <a:prstGeom prst="rect">
            <a:avLst/>
          </a:prstGeom>
        </p:spPr>
        <p:txBody>
          <a:bodyPr vert="horz" lIns="501612" tIns="250806" rIns="501612" bIns="2508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40680643"/>
            <a:ext cx="10241280" cy="23368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l">
              <a:defRPr sz="6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7B1BD-714A-48B5-8CD7-8DA675A89912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40680643"/>
            <a:ext cx="13898880" cy="23368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ctr">
              <a:defRPr sz="6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40680643"/>
            <a:ext cx="10241280" cy="23368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r">
              <a:defRPr sz="6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FA39-A4BC-4D02-8228-006900372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16124" rtl="0" eaLnBrk="1" latinLnBrk="0" hangingPunct="1">
        <a:spcBef>
          <a:spcPct val="0"/>
        </a:spcBef>
        <a:buNone/>
        <a:defRPr sz="2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1047" indent="-1881047" algn="l" defTabSz="5016124" rtl="0" eaLnBrk="1" latinLnBrk="0" hangingPunct="1">
        <a:spcBef>
          <a:spcPct val="20000"/>
        </a:spcBef>
        <a:buFont typeface="Arial" pitchFamily="34" charset="0"/>
        <a:buChar char="•"/>
        <a:defRPr sz="17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5601" indent="-1567539" algn="l" defTabSz="5016124" rtl="0" eaLnBrk="1" latinLnBrk="0" hangingPunct="1">
        <a:spcBef>
          <a:spcPct val="20000"/>
        </a:spcBef>
        <a:buFont typeface="Arial" pitchFamily="34" charset="0"/>
        <a:buChar char="–"/>
        <a:defRPr sz="154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155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3200" kern="1200">
          <a:solidFill>
            <a:schemeClr val="tx1"/>
          </a:solidFill>
          <a:latin typeface="+mn-lt"/>
          <a:ea typeface="+mn-ea"/>
          <a:cs typeface="+mn-cs"/>
        </a:defRPr>
      </a:lvl3pPr>
      <a:lvl4pPr marL="8778217" indent="-1254031" algn="l" defTabSz="5016124" rtl="0" eaLnBrk="1" latinLnBrk="0" hangingPunct="1">
        <a:spcBef>
          <a:spcPct val="20000"/>
        </a:spcBef>
        <a:buFont typeface="Arial" pitchFamily="34" charset="0"/>
        <a:buChar char="–"/>
        <a:defRPr sz="1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286279" indent="-1254031" algn="l" defTabSz="5016124" rtl="0" eaLnBrk="1" latinLnBrk="0" hangingPunct="1">
        <a:spcBef>
          <a:spcPct val="20000"/>
        </a:spcBef>
        <a:buFont typeface="Arial" pitchFamily="34" charset="0"/>
        <a:buChar char="»"/>
        <a:defRPr sz="1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94341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302403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810465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18527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062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124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7524186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4pPr>
      <a:lvl5pPr marL="10032248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40310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6pPr>
      <a:lvl7pPr marL="15048372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7pPr>
      <a:lvl8pPr marL="17556434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8pPr>
      <a:lvl9pPr marL="20064496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gif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lieren-nozz-9-14-20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0" y="8788400"/>
            <a:ext cx="30708600" cy="2303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9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0" y="0"/>
            <a:ext cx="43891200" cy="5257800"/>
          </a:xfrm>
          <a:prstGeom prst="rect">
            <a:avLst/>
          </a:prstGeom>
          <a:gradFill rotWithShape="1">
            <a:gsLst>
              <a:gs pos="0">
                <a:srgbClr val="39AD7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3654425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40233600" cy="6172200"/>
          </a:xfrm>
        </p:spPr>
        <p:txBody>
          <a:bodyPr>
            <a:normAutofit/>
          </a:bodyPr>
          <a:lstStyle/>
          <a:p>
            <a:pPr>
              <a:spcAft>
                <a:spcPts val="30000"/>
              </a:spcAft>
            </a:pPr>
            <a:r>
              <a:rPr lang="en-US" sz="12800" b="1" dirty="0" smtClean="0">
                <a:latin typeface="Times New Roman" pitchFamily="18" charset="0"/>
                <a:cs typeface="Times New Roman" pitchFamily="18" charset="0"/>
              </a:rPr>
              <a:t>Color Schlieren Imaging of Internal Shock Structure in Super Sonic Planar Rocket Nozzle</a:t>
            </a:r>
            <a:endParaRPr lang="en-US" sz="60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32600" y="6400800"/>
            <a:ext cx="10896600" cy="708660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Simple, inexpensive, safe tests and the results are spectacular. </a:t>
            </a:r>
          </a:p>
          <a:p>
            <a:pPr marL="0" lvl="1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the parabolic nozzle, we see the shock formation inside throughout the nozzle</a:t>
            </a:r>
          </a:p>
          <a:p>
            <a:pPr marL="0" lvl="1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had a clear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Restricted Shock Separation (RSS)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during the low pressure test on the parabolic nozzle.</a:t>
            </a:r>
          </a:p>
          <a:p>
            <a:pPr marL="0" lvl="1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conical nozzle showed clear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Free Shock Separation (FSS)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4000" dirty="0" smtClean="0">
              <a:solidFill>
                <a:schemeClr val="tx1"/>
              </a:solidFill>
              <a:latin typeface="Corbel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9" name="Rectangle 66"/>
          <p:cNvSpPr>
            <a:spLocks noChangeArrowheads="1"/>
          </p:cNvSpPr>
          <p:nvPr/>
        </p:nvSpPr>
        <p:spPr bwMode="auto">
          <a:xfrm>
            <a:off x="0" y="39700200"/>
            <a:ext cx="43891200" cy="1600200"/>
          </a:xfrm>
          <a:prstGeom prst="rect">
            <a:avLst/>
          </a:prstGeom>
          <a:gradFill rotWithShape="1">
            <a:gsLst>
              <a:gs pos="0">
                <a:srgbClr val="39AD73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 descr="\\afs\shellma3\pc\win_data\Desktop\William States\Logos\Horizontal\UNCC_WSL_Logo_1c_H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1605200"/>
            <a:ext cx="13987463" cy="1676400"/>
          </a:xfrm>
          <a:prstGeom prst="rect">
            <a:avLst/>
          </a:prstGeom>
          <a:noFill/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533400" y="14554200"/>
            <a:ext cx="8077200" cy="11658600"/>
          </a:xfrm>
          <a:prstGeom prst="rect">
            <a:avLst/>
          </a:prstGeom>
        </p:spPr>
        <p:txBody>
          <a:bodyPr vert="horz" lIns="501612" tIns="250806" rIns="501612" bIns="250806" rtlCol="0">
            <a:no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Numerous failures have resulted due to a lack of understanding concerning side-load issues.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Visualization techniques can help in the analysis of side-load failure mode.  Color Schlieren imaging is a useful techniques for exploring the side-loading phenomena.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Goals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Use a color Schlieren imaging system to visualize the shock structure inside a rocket nozzle. Test at high nozzle pressure ratios (NPR &gt; 100). In particular, look for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Shock Separation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Use this to look for the source of rocket side loads.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Separation (FSS)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Restricted Shock Separation (RSS)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24000" y="5029200"/>
            <a:ext cx="42367200" cy="1371600"/>
          </a:xfrm>
          <a:prstGeom prst="rect">
            <a:avLst/>
          </a:prstGeom>
        </p:spPr>
        <p:txBody>
          <a:bodyPr vert="horz" lIns="501612" tIns="250806" rIns="501612" bIns="250806" rtlCol="0" anchor="ctr">
            <a:normAutofit/>
          </a:bodyPr>
          <a:lstStyle/>
          <a:p>
            <a:pPr marL="0" marR="0" lvl="0" indent="0" algn="ctr" defTabSz="50161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Peter Tkacik 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Russell Keanini 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Nilabh Srivastava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Sam Hellman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University of North Carolina at Charlotte, Michael P. Tkacik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Clemson University, Den Baseda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6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North Carolina State University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38100000"/>
            <a:ext cx="25298400" cy="2209800"/>
          </a:xfrm>
          <a:prstGeom prst="rect">
            <a:avLst/>
          </a:prstGeom>
        </p:spPr>
        <p:txBody>
          <a:bodyPr vert="horz" lIns="501612" tIns="250806" rIns="501612" bIns="250806" rtlCol="0" anchor="ctr">
            <a:normAutofit/>
          </a:bodyPr>
          <a:lstStyle/>
          <a:p>
            <a:pPr marL="0" marR="0" lvl="0" indent="0" algn="ctr" defTabSz="50161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ptkacik@uncc.edu, 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rkeanini1@uncc.edu, 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nsrivast@uncc.edu, 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shellma3@uncc.edu,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5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mtkacik@clemson.edu,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6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dbaseda@ncsu.edu</a:t>
            </a:r>
            <a:endParaRPr kumimoji="0" lang="en-US" sz="3600" b="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" name="Picture 2" descr="U:\public_html\Rocket nozzle\Experimental Results\07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7162800"/>
            <a:ext cx="23393401" cy="12610636"/>
          </a:xfrm>
          <a:prstGeom prst="rect">
            <a:avLst/>
          </a:prstGeom>
          <a:noFill/>
        </p:spPr>
      </p:pic>
      <p:pic>
        <p:nvPicPr>
          <p:cNvPr id="18" name="Picture 2" descr="U:\Kimberly Warren\Administrative\UNCC Forms\49er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52600" y="40919400"/>
            <a:ext cx="2590800" cy="2266768"/>
          </a:xfrm>
          <a:prstGeom prst="rect">
            <a:avLst/>
          </a:prstGeom>
          <a:noFill/>
          <a:ln w="101600">
            <a:noFill/>
          </a:ln>
        </p:spPr>
      </p:pic>
      <p:grpSp>
        <p:nvGrpSpPr>
          <p:cNvPr id="50" name="Group 49"/>
          <p:cNvGrpSpPr/>
          <p:nvPr/>
        </p:nvGrpSpPr>
        <p:grpSpPr>
          <a:xfrm>
            <a:off x="0" y="26212800"/>
            <a:ext cx="43891200" cy="5452110"/>
            <a:chOff x="0" y="19354800"/>
            <a:chExt cx="42927270" cy="5452110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-1224915" y="20579715"/>
              <a:ext cx="5314950" cy="2865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1594485" y="20579715"/>
              <a:ext cx="5314950" cy="2865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6200000">
              <a:off x="4413885" y="20579715"/>
              <a:ext cx="5314950" cy="2865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>
              <a:off x="7233285" y="20579715"/>
              <a:ext cx="5314950" cy="2865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6200000">
              <a:off x="10041255" y="20591145"/>
              <a:ext cx="5314950" cy="2842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16200000">
              <a:off x="12872085" y="20579715"/>
              <a:ext cx="5314950" cy="2865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15691485" y="20579715"/>
              <a:ext cx="5314950" cy="2865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16200000">
              <a:off x="18529935" y="20560665"/>
              <a:ext cx="5314950" cy="290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16200000">
              <a:off x="21425535" y="20560665"/>
              <a:ext cx="5314950" cy="290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16200000">
              <a:off x="24321135" y="20560665"/>
              <a:ext cx="5314950" cy="290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16200000">
              <a:off x="27226260" y="20551140"/>
              <a:ext cx="531495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 rot="16200000">
              <a:off x="30112335" y="20560665"/>
              <a:ext cx="5314950" cy="290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16200000">
              <a:off x="32948880" y="206197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 rot="16200000">
              <a:off x="35844480" y="206197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 rot="16200000">
              <a:off x="38740080" y="206197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9" name="Group 48"/>
          <p:cNvGrpSpPr/>
          <p:nvPr/>
        </p:nvGrpSpPr>
        <p:grpSpPr>
          <a:xfrm>
            <a:off x="0" y="32994600"/>
            <a:ext cx="43891200" cy="5452110"/>
            <a:chOff x="0" y="26898600"/>
            <a:chExt cx="43441620" cy="5452110"/>
          </a:xfrm>
        </p:grpSpPr>
        <p:pic>
          <p:nvPicPr>
            <p:cNvPr id="34" name="Picture 2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rot="16200000">
              <a:off x="-1264920" y="281635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 rot="16200000">
              <a:off x="1630680" y="281635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 rot="16200000">
              <a:off x="4526280" y="281635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 rot="16200000">
              <a:off x="7421880" y="281635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6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 rot="16200000">
              <a:off x="10317480" y="281635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 rot="16200000">
              <a:off x="13213080" y="281635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 rot="16200000">
              <a:off x="16108680" y="281635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29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 rot="16200000">
              <a:off x="19004280" y="281635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30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 rot="16200000">
              <a:off x="21899880" y="281635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31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 rot="16200000">
              <a:off x="24785955" y="28173045"/>
              <a:ext cx="5452110" cy="290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32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 rot="16200000">
              <a:off x="27691080" y="28163520"/>
              <a:ext cx="5452110" cy="292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33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 rot="16200000">
              <a:off x="30577155" y="28173045"/>
              <a:ext cx="5452110" cy="290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4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 rot="16200000">
              <a:off x="33474660" y="28171140"/>
              <a:ext cx="5452110" cy="2907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5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 rot="16200000">
              <a:off x="36368355" y="28173045"/>
              <a:ext cx="5452110" cy="290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6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 rot="16200000">
              <a:off x="39263955" y="28173045"/>
              <a:ext cx="5452110" cy="290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1"/>
          <p:cNvGrpSpPr>
            <a:grpSpLocks noChangeAspect="1"/>
          </p:cNvGrpSpPr>
          <p:nvPr/>
        </p:nvGrpSpPr>
        <p:grpSpPr bwMode="auto">
          <a:xfrm>
            <a:off x="18135600" y="19583400"/>
            <a:ext cx="9677400" cy="5807660"/>
            <a:chOff x="2364" y="11733"/>
            <a:chExt cx="7200" cy="4320"/>
          </a:xfrm>
        </p:grpSpPr>
        <p:sp>
          <p:nvSpPr>
            <p:cNvPr id="53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364" y="11733"/>
              <a:ext cx="720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AutoShape 36"/>
            <p:cNvSpPr>
              <a:spLocks/>
            </p:cNvSpPr>
            <p:nvPr/>
          </p:nvSpPr>
          <p:spPr bwMode="auto">
            <a:xfrm>
              <a:off x="6066" y="12640"/>
              <a:ext cx="1287" cy="473"/>
            </a:xfrm>
            <a:prstGeom prst="borderCallout3">
              <a:avLst>
                <a:gd name="adj1" fmla="val 38505"/>
                <a:gd name="adj2" fmla="val 108319"/>
                <a:gd name="adj3" fmla="val 38505"/>
                <a:gd name="adj4" fmla="val 110574"/>
                <a:gd name="adj5" fmla="val -33690"/>
                <a:gd name="adj6" fmla="val 110574"/>
                <a:gd name="adj7" fmla="val -103745"/>
                <a:gd name="adj8" fmla="val -17676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Light rays</a:t>
              </a:r>
            </a:p>
          </p:txBody>
        </p:sp>
        <p:sp>
          <p:nvSpPr>
            <p:cNvPr id="55" name="AutoShape 35"/>
            <p:cNvSpPr>
              <a:spLocks/>
            </p:cNvSpPr>
            <p:nvPr/>
          </p:nvSpPr>
          <p:spPr bwMode="auto">
            <a:xfrm>
              <a:off x="4292" y="13150"/>
              <a:ext cx="1924" cy="439"/>
            </a:xfrm>
            <a:prstGeom prst="borderCallout3">
              <a:avLst>
                <a:gd name="adj1" fmla="val 38708"/>
                <a:gd name="adj2" fmla="val 107315"/>
                <a:gd name="adj3" fmla="val 38708"/>
                <a:gd name="adj4" fmla="val 123019"/>
                <a:gd name="adj5" fmla="val -33333"/>
                <a:gd name="adj6" fmla="val 123019"/>
                <a:gd name="adj7" fmla="val -103227"/>
                <a:gd name="adj8" fmla="val -15551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Rocket Nozzle</a:t>
              </a:r>
            </a:p>
          </p:txBody>
        </p:sp>
        <p:sp>
          <p:nvSpPr>
            <p:cNvPr id="56" name="AutoShape 34"/>
            <p:cNvSpPr>
              <a:spLocks/>
            </p:cNvSpPr>
            <p:nvPr/>
          </p:nvSpPr>
          <p:spPr bwMode="auto">
            <a:xfrm>
              <a:off x="2761" y="13037"/>
              <a:ext cx="1308" cy="422"/>
            </a:xfrm>
            <a:prstGeom prst="borderCallout3">
              <a:avLst>
                <a:gd name="adj1" fmla="val 38708"/>
                <a:gd name="adj2" fmla="val 108333"/>
                <a:gd name="adj3" fmla="val 38708"/>
                <a:gd name="adj4" fmla="val 110593"/>
                <a:gd name="adj5" fmla="val -33333"/>
                <a:gd name="adj6" fmla="val 110593"/>
                <a:gd name="adj7" fmla="val -103227"/>
                <a:gd name="adj8" fmla="val -17708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Mirror stand</a:t>
              </a:r>
            </a:p>
          </p:txBody>
        </p:sp>
        <p:sp>
          <p:nvSpPr>
            <p:cNvPr id="57" name="AutoShape 33"/>
            <p:cNvSpPr>
              <a:spLocks/>
            </p:cNvSpPr>
            <p:nvPr/>
          </p:nvSpPr>
          <p:spPr bwMode="auto">
            <a:xfrm>
              <a:off x="7863" y="12470"/>
              <a:ext cx="1306" cy="421"/>
            </a:xfrm>
            <a:prstGeom prst="borderCallout3">
              <a:avLst>
                <a:gd name="adj1" fmla="val 38917"/>
                <a:gd name="adj2" fmla="val 108333"/>
                <a:gd name="adj3" fmla="val 38917"/>
                <a:gd name="adj4" fmla="val 110593"/>
                <a:gd name="adj5" fmla="val -32972"/>
                <a:gd name="adj6" fmla="val 110593"/>
                <a:gd name="adj7" fmla="val -103245"/>
                <a:gd name="adj8" fmla="val -17708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Mirror stand</a:t>
              </a:r>
            </a:p>
          </p:txBody>
        </p:sp>
        <p:sp>
          <p:nvSpPr>
            <p:cNvPr id="58" name="AutoShape 32"/>
            <p:cNvSpPr>
              <a:spLocks/>
            </p:cNvSpPr>
            <p:nvPr/>
          </p:nvSpPr>
          <p:spPr bwMode="auto">
            <a:xfrm>
              <a:off x="7627" y="14120"/>
              <a:ext cx="1307" cy="422"/>
            </a:xfrm>
            <a:prstGeom prst="borderCallout3">
              <a:avLst>
                <a:gd name="adj1" fmla="val 38708"/>
                <a:gd name="adj2" fmla="val 108333"/>
                <a:gd name="adj3" fmla="val 38708"/>
                <a:gd name="adj4" fmla="val 110593"/>
                <a:gd name="adj5" fmla="val -46236"/>
                <a:gd name="adj6" fmla="val 110593"/>
                <a:gd name="adj7" fmla="val -129032"/>
                <a:gd name="adj8" fmla="val -43750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Knife edge</a:t>
              </a:r>
            </a:p>
          </p:txBody>
        </p:sp>
        <p:sp>
          <p:nvSpPr>
            <p:cNvPr id="59" name="AutoShape 31"/>
            <p:cNvSpPr>
              <a:spLocks/>
            </p:cNvSpPr>
            <p:nvPr/>
          </p:nvSpPr>
          <p:spPr bwMode="auto">
            <a:xfrm>
              <a:off x="8147" y="15474"/>
              <a:ext cx="1307" cy="422"/>
            </a:xfrm>
            <a:prstGeom prst="borderCallout3">
              <a:avLst>
                <a:gd name="adj1" fmla="val 38708"/>
                <a:gd name="adj2" fmla="val 108333"/>
                <a:gd name="adj3" fmla="val 38708"/>
                <a:gd name="adj4" fmla="val 110593"/>
                <a:gd name="adj5" fmla="val -33333"/>
                <a:gd name="adj6" fmla="val 110593"/>
                <a:gd name="adj7" fmla="val -103227"/>
                <a:gd name="adj8" fmla="val -17708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Camera</a:t>
              </a:r>
            </a:p>
          </p:txBody>
        </p:sp>
        <p:sp>
          <p:nvSpPr>
            <p:cNvPr id="60" name="AutoShape 30"/>
            <p:cNvSpPr>
              <a:spLocks/>
            </p:cNvSpPr>
            <p:nvPr/>
          </p:nvSpPr>
          <p:spPr bwMode="auto">
            <a:xfrm>
              <a:off x="4811" y="14759"/>
              <a:ext cx="1756" cy="421"/>
            </a:xfrm>
            <a:prstGeom prst="borderCallout3">
              <a:avLst>
                <a:gd name="adj1" fmla="val 38708"/>
                <a:gd name="adj2" fmla="val 106204"/>
                <a:gd name="adj3" fmla="val 38708"/>
                <a:gd name="adj4" fmla="val 133463"/>
                <a:gd name="adj5" fmla="val -33333"/>
                <a:gd name="adj6" fmla="val 133463"/>
                <a:gd name="adj7" fmla="val -103227"/>
                <a:gd name="adj8" fmla="val -13181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High pressure lines</a:t>
              </a:r>
            </a:p>
          </p:txBody>
        </p:sp>
        <p:sp>
          <p:nvSpPr>
            <p:cNvPr id="61" name="AutoShape 29"/>
            <p:cNvSpPr>
              <a:spLocks/>
            </p:cNvSpPr>
            <p:nvPr/>
          </p:nvSpPr>
          <p:spPr bwMode="auto">
            <a:xfrm>
              <a:off x="3491" y="15508"/>
              <a:ext cx="2954" cy="421"/>
            </a:xfrm>
            <a:prstGeom prst="borderCallout3">
              <a:avLst>
                <a:gd name="adj1" fmla="val 38917"/>
                <a:gd name="adj2" fmla="val 103685"/>
                <a:gd name="adj3" fmla="val 38917"/>
                <a:gd name="adj4" fmla="val 119875"/>
                <a:gd name="adj5" fmla="val -32972"/>
                <a:gd name="adj6" fmla="val 119875"/>
                <a:gd name="adj7" fmla="val -103245"/>
                <a:gd name="adj8" fmla="val -7829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High pressure tank and ball valve</a:t>
              </a:r>
            </a:p>
          </p:txBody>
        </p:sp>
        <p:sp>
          <p:nvSpPr>
            <p:cNvPr id="62" name="AutoShape 28"/>
            <p:cNvSpPr>
              <a:spLocks/>
            </p:cNvSpPr>
            <p:nvPr/>
          </p:nvSpPr>
          <p:spPr bwMode="auto">
            <a:xfrm>
              <a:off x="2534" y="11960"/>
              <a:ext cx="1419" cy="364"/>
            </a:xfrm>
            <a:prstGeom prst="borderCallout3">
              <a:avLst>
                <a:gd name="adj1" fmla="val 38708"/>
                <a:gd name="adj2" fmla="val 108333"/>
                <a:gd name="adj3" fmla="val 38708"/>
                <a:gd name="adj4" fmla="val 110593"/>
                <a:gd name="adj5" fmla="val -8602"/>
                <a:gd name="adj6" fmla="val 110593"/>
                <a:gd name="adj7" fmla="val -54838"/>
                <a:gd name="adj8" fmla="val 58333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Light source</a:t>
              </a:r>
            </a:p>
          </p:txBody>
        </p:sp>
        <p:sp>
          <p:nvSpPr>
            <p:cNvPr id="63" name="Freeform 27"/>
            <p:cNvSpPr>
              <a:spLocks/>
            </p:cNvSpPr>
            <p:nvPr/>
          </p:nvSpPr>
          <p:spPr bwMode="auto">
            <a:xfrm>
              <a:off x="4111" y="13761"/>
              <a:ext cx="1579" cy="1654"/>
            </a:xfrm>
            <a:custGeom>
              <a:avLst/>
              <a:gdLst>
                <a:gd name="T0" fmla="*/ 1180 w 1740"/>
                <a:gd name="T1" fmla="*/ 0 h 1824"/>
                <a:gd name="T2" fmla="*/ 682 w 1740"/>
                <a:gd name="T3" fmla="*/ 192 h 1824"/>
                <a:gd name="T4" fmla="*/ 335 w 1740"/>
                <a:gd name="T5" fmla="*/ 1065 h 1824"/>
                <a:gd name="T6" fmla="*/ 0 w 1740"/>
                <a:gd name="T7" fmla="*/ 1202 h 1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40"/>
                <a:gd name="T13" fmla="*/ 0 h 1824"/>
                <a:gd name="T14" fmla="*/ 1740 w 1740"/>
                <a:gd name="T15" fmla="*/ 1824 h 1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40" h="1824">
                  <a:moveTo>
                    <a:pt x="1740" y="0"/>
                  </a:moveTo>
                  <a:cubicBezTo>
                    <a:pt x="1618" y="47"/>
                    <a:pt x="1212" y="23"/>
                    <a:pt x="1005" y="285"/>
                  </a:cubicBezTo>
                  <a:cubicBezTo>
                    <a:pt x="798" y="547"/>
                    <a:pt x="662" y="1326"/>
                    <a:pt x="495" y="1575"/>
                  </a:cubicBezTo>
                  <a:cubicBezTo>
                    <a:pt x="328" y="1824"/>
                    <a:pt x="103" y="1735"/>
                    <a:pt x="0" y="1777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Rectangle 26"/>
            <p:cNvSpPr>
              <a:spLocks noChangeArrowheads="1"/>
            </p:cNvSpPr>
            <p:nvPr/>
          </p:nvSpPr>
          <p:spPr bwMode="auto">
            <a:xfrm>
              <a:off x="8161" y="13204"/>
              <a:ext cx="434" cy="647"/>
            </a:xfrm>
            <a:prstGeom prst="rect">
              <a:avLst/>
            </a:prstGeom>
            <a:solidFill>
              <a:srgbClr val="EEECE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Rectangle 25"/>
            <p:cNvSpPr>
              <a:spLocks noChangeArrowheads="1"/>
            </p:cNvSpPr>
            <p:nvPr/>
          </p:nvSpPr>
          <p:spPr bwMode="auto">
            <a:xfrm>
              <a:off x="3315" y="13777"/>
              <a:ext cx="434" cy="646"/>
            </a:xfrm>
            <a:prstGeom prst="rect">
              <a:avLst/>
            </a:prstGeom>
            <a:solidFill>
              <a:srgbClr val="EEECE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Arc 24"/>
            <p:cNvSpPr>
              <a:spLocks/>
            </p:cNvSpPr>
            <p:nvPr/>
          </p:nvSpPr>
          <p:spPr bwMode="auto">
            <a:xfrm rot="-8109119" flipH="1" flipV="1">
              <a:off x="7935" y="13285"/>
              <a:ext cx="482" cy="4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Arc 23"/>
            <p:cNvSpPr>
              <a:spLocks/>
            </p:cNvSpPr>
            <p:nvPr/>
          </p:nvSpPr>
          <p:spPr bwMode="auto">
            <a:xfrm rot="2820027" flipH="1" flipV="1">
              <a:off x="3507" y="13873"/>
              <a:ext cx="483" cy="4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8" name="AutoShape 22"/>
            <p:cNvCxnSpPr>
              <a:cxnSpLocks noChangeShapeType="1"/>
            </p:cNvCxnSpPr>
            <p:nvPr/>
          </p:nvCxnSpPr>
          <p:spPr bwMode="auto">
            <a:xfrm flipH="1">
              <a:off x="3736" y="13869"/>
              <a:ext cx="4440" cy="58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69" name="AutoShape 21"/>
            <p:cNvCxnSpPr>
              <a:cxnSpLocks noChangeShapeType="1"/>
            </p:cNvCxnSpPr>
            <p:nvPr/>
          </p:nvCxnSpPr>
          <p:spPr bwMode="auto">
            <a:xfrm flipH="1">
              <a:off x="3711" y="13184"/>
              <a:ext cx="4441" cy="58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0" name="AutoShape 20"/>
            <p:cNvCxnSpPr>
              <a:cxnSpLocks noChangeShapeType="1"/>
            </p:cNvCxnSpPr>
            <p:nvPr/>
          </p:nvCxnSpPr>
          <p:spPr bwMode="auto">
            <a:xfrm flipH="1" flipV="1">
              <a:off x="3623" y="12618"/>
              <a:ext cx="4553" cy="125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1" name="AutoShape 19"/>
            <p:cNvCxnSpPr>
              <a:cxnSpLocks noChangeShapeType="1"/>
            </p:cNvCxnSpPr>
            <p:nvPr/>
          </p:nvCxnSpPr>
          <p:spPr bwMode="auto">
            <a:xfrm flipH="1" flipV="1">
              <a:off x="3696" y="14435"/>
              <a:ext cx="4536" cy="57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2" name="AutoShape 18"/>
            <p:cNvCxnSpPr>
              <a:cxnSpLocks noChangeShapeType="1"/>
            </p:cNvCxnSpPr>
            <p:nvPr/>
          </p:nvCxnSpPr>
          <p:spPr bwMode="auto">
            <a:xfrm flipH="1" flipV="1">
              <a:off x="3728" y="13790"/>
              <a:ext cx="4473" cy="11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73" name="AutoShape 17"/>
            <p:cNvCxnSpPr>
              <a:cxnSpLocks noChangeShapeType="1"/>
            </p:cNvCxnSpPr>
            <p:nvPr/>
          </p:nvCxnSpPr>
          <p:spPr bwMode="auto">
            <a:xfrm flipH="1" flipV="1">
              <a:off x="3599" y="12612"/>
              <a:ext cx="4536" cy="57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4" name="Rectangle 16"/>
            <p:cNvSpPr>
              <a:spLocks noChangeArrowheads="1"/>
            </p:cNvSpPr>
            <p:nvPr/>
          </p:nvSpPr>
          <p:spPr bwMode="auto">
            <a:xfrm>
              <a:off x="3275" y="13624"/>
              <a:ext cx="305" cy="984"/>
            </a:xfrm>
            <a:prstGeom prst="rect">
              <a:avLst/>
            </a:prstGeom>
            <a:solidFill>
              <a:srgbClr val="A5A5A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Rectangle 15"/>
            <p:cNvSpPr>
              <a:spLocks noChangeArrowheads="1"/>
            </p:cNvSpPr>
            <p:nvPr/>
          </p:nvSpPr>
          <p:spPr bwMode="auto">
            <a:xfrm>
              <a:off x="8378" y="13018"/>
              <a:ext cx="306" cy="985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val 14"/>
            <p:cNvSpPr>
              <a:spLocks noChangeArrowheads="1"/>
            </p:cNvSpPr>
            <p:nvPr/>
          </p:nvSpPr>
          <p:spPr bwMode="auto">
            <a:xfrm>
              <a:off x="3227" y="12253"/>
              <a:ext cx="678" cy="661"/>
            </a:xfrm>
            <a:prstGeom prst="ellipse">
              <a:avLst/>
            </a:prstGeom>
            <a:solidFill>
              <a:srgbClr val="DDD8C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 rot="-1250977">
              <a:off x="7889" y="14515"/>
              <a:ext cx="658" cy="953"/>
            </a:xfrm>
            <a:custGeom>
              <a:avLst/>
              <a:gdLst>
                <a:gd name="T0" fmla="*/ 450 w 726"/>
                <a:gd name="T1" fmla="*/ 0 h 1050"/>
                <a:gd name="T2" fmla="*/ 0 w 726"/>
                <a:gd name="T3" fmla="*/ 688 h 1050"/>
                <a:gd name="T4" fmla="*/ 34 w 726"/>
                <a:gd name="T5" fmla="*/ 712 h 1050"/>
                <a:gd name="T6" fmla="*/ 489 w 726"/>
                <a:gd name="T7" fmla="*/ 25 h 1050"/>
                <a:gd name="T8" fmla="*/ 450 w 726"/>
                <a:gd name="T9" fmla="*/ 0 h 10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1050"/>
                <a:gd name="T17" fmla="*/ 726 w 726"/>
                <a:gd name="T18" fmla="*/ 1050 h 10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1050">
                  <a:moveTo>
                    <a:pt x="666" y="0"/>
                  </a:moveTo>
                  <a:lnTo>
                    <a:pt x="0" y="1014"/>
                  </a:lnTo>
                  <a:lnTo>
                    <a:pt x="51" y="1050"/>
                  </a:lnTo>
                  <a:lnTo>
                    <a:pt x="726" y="38"/>
                  </a:lnTo>
                  <a:lnTo>
                    <a:pt x="666" y="0"/>
                  </a:lnTo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8289" y="14958"/>
              <a:ext cx="122" cy="163"/>
            </a:xfrm>
            <a:custGeom>
              <a:avLst/>
              <a:gdLst>
                <a:gd name="T0" fmla="*/ 24 w 135"/>
                <a:gd name="T1" fmla="*/ 5 h 180"/>
                <a:gd name="T2" fmla="*/ 0 w 135"/>
                <a:gd name="T3" fmla="*/ 106 h 180"/>
                <a:gd name="T4" fmla="*/ 65 w 135"/>
                <a:gd name="T5" fmla="*/ 121 h 180"/>
                <a:gd name="T6" fmla="*/ 89 w 135"/>
                <a:gd name="T7" fmla="*/ 20 h 180"/>
                <a:gd name="T8" fmla="*/ 20 w 135"/>
                <a:gd name="T9" fmla="*/ 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180"/>
                <a:gd name="T17" fmla="*/ 135 w 135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180">
                  <a:moveTo>
                    <a:pt x="37" y="7"/>
                  </a:moveTo>
                  <a:lnTo>
                    <a:pt x="0" y="157"/>
                  </a:lnTo>
                  <a:lnTo>
                    <a:pt x="97" y="180"/>
                  </a:lnTo>
                  <a:lnTo>
                    <a:pt x="135" y="30"/>
                  </a:lnTo>
                  <a:lnTo>
                    <a:pt x="30" y="0"/>
                  </a:ln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Freeform 11"/>
            <p:cNvSpPr>
              <a:spLocks/>
            </p:cNvSpPr>
            <p:nvPr/>
          </p:nvSpPr>
          <p:spPr bwMode="auto">
            <a:xfrm>
              <a:off x="8349" y="14904"/>
              <a:ext cx="504" cy="414"/>
            </a:xfrm>
            <a:custGeom>
              <a:avLst/>
              <a:gdLst>
                <a:gd name="T0" fmla="*/ 51 w 555"/>
                <a:gd name="T1" fmla="*/ 14 h 457"/>
                <a:gd name="T2" fmla="*/ 0 w 555"/>
                <a:gd name="T3" fmla="*/ 217 h 457"/>
                <a:gd name="T4" fmla="*/ 327 w 555"/>
                <a:gd name="T5" fmla="*/ 308 h 457"/>
                <a:gd name="T6" fmla="*/ 378 w 555"/>
                <a:gd name="T7" fmla="*/ 85 h 457"/>
                <a:gd name="T8" fmla="*/ 51 w 555"/>
                <a:gd name="T9" fmla="*/ 0 h 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5"/>
                <a:gd name="T16" fmla="*/ 0 h 457"/>
                <a:gd name="T17" fmla="*/ 555 w 555"/>
                <a:gd name="T18" fmla="*/ 457 h 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5" h="457">
                  <a:moveTo>
                    <a:pt x="75" y="22"/>
                  </a:moveTo>
                  <a:lnTo>
                    <a:pt x="0" y="322"/>
                  </a:lnTo>
                  <a:lnTo>
                    <a:pt x="480" y="457"/>
                  </a:lnTo>
                  <a:lnTo>
                    <a:pt x="555" y="127"/>
                  </a:lnTo>
                  <a:lnTo>
                    <a:pt x="75" y="0"/>
                  </a:lnTo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Freeform 10"/>
            <p:cNvSpPr>
              <a:spLocks/>
            </p:cNvSpPr>
            <p:nvPr/>
          </p:nvSpPr>
          <p:spPr bwMode="auto">
            <a:xfrm>
              <a:off x="5642" y="13440"/>
              <a:ext cx="312" cy="803"/>
            </a:xfrm>
            <a:custGeom>
              <a:avLst/>
              <a:gdLst>
                <a:gd name="T0" fmla="*/ 1 w 344"/>
                <a:gd name="T1" fmla="*/ 21 h 885"/>
                <a:gd name="T2" fmla="*/ 92 w 344"/>
                <a:gd name="T3" fmla="*/ 600 h 885"/>
                <a:gd name="T4" fmla="*/ 233 w 344"/>
                <a:gd name="T5" fmla="*/ 580 h 885"/>
                <a:gd name="T6" fmla="*/ 157 w 344"/>
                <a:gd name="T7" fmla="*/ 0 h 885"/>
                <a:gd name="T8" fmla="*/ 0 w 344"/>
                <a:gd name="T9" fmla="*/ 15 h 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885"/>
                <a:gd name="T17" fmla="*/ 344 w 344"/>
                <a:gd name="T18" fmla="*/ 885 h 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885">
                  <a:moveTo>
                    <a:pt x="1" y="31"/>
                  </a:moveTo>
                  <a:lnTo>
                    <a:pt x="135" y="885"/>
                  </a:lnTo>
                  <a:lnTo>
                    <a:pt x="344" y="855"/>
                  </a:lnTo>
                  <a:lnTo>
                    <a:pt x="233" y="0"/>
                  </a:lnTo>
                  <a:lnTo>
                    <a:pt x="0" y="23"/>
                  </a:lnTo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Freeform 9"/>
            <p:cNvSpPr>
              <a:spLocks/>
            </p:cNvSpPr>
            <p:nvPr/>
          </p:nvSpPr>
          <p:spPr bwMode="auto">
            <a:xfrm>
              <a:off x="5710" y="13536"/>
              <a:ext cx="170" cy="578"/>
            </a:xfrm>
            <a:custGeom>
              <a:avLst/>
              <a:gdLst>
                <a:gd name="T0" fmla="*/ 1 w 187"/>
                <a:gd name="T1" fmla="*/ 16 h 638"/>
                <a:gd name="T2" fmla="*/ 61 w 187"/>
                <a:gd name="T3" fmla="*/ 430 h 638"/>
                <a:gd name="T4" fmla="*/ 128 w 187"/>
                <a:gd name="T5" fmla="*/ 419 h 638"/>
                <a:gd name="T6" fmla="*/ 77 w 187"/>
                <a:gd name="T7" fmla="*/ 0 h 638"/>
                <a:gd name="T8" fmla="*/ 0 w 187"/>
                <a:gd name="T9" fmla="*/ 11 h 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"/>
                <a:gd name="T16" fmla="*/ 0 h 638"/>
                <a:gd name="T17" fmla="*/ 187 w 187"/>
                <a:gd name="T18" fmla="*/ 638 h 6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" h="638">
                  <a:moveTo>
                    <a:pt x="1" y="24"/>
                  </a:moveTo>
                  <a:lnTo>
                    <a:pt x="89" y="638"/>
                  </a:lnTo>
                  <a:lnTo>
                    <a:pt x="187" y="623"/>
                  </a:lnTo>
                  <a:lnTo>
                    <a:pt x="112" y="0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Freeform 8"/>
            <p:cNvSpPr>
              <a:spLocks/>
            </p:cNvSpPr>
            <p:nvPr/>
          </p:nvSpPr>
          <p:spPr bwMode="auto">
            <a:xfrm>
              <a:off x="2447" y="15135"/>
              <a:ext cx="1385" cy="604"/>
            </a:xfrm>
            <a:custGeom>
              <a:avLst/>
              <a:gdLst>
                <a:gd name="T0" fmla="*/ 1033 w 1527"/>
                <a:gd name="T1" fmla="*/ 181 h 666"/>
                <a:gd name="T2" fmla="*/ 862 w 1527"/>
                <a:gd name="T3" fmla="*/ 156 h 666"/>
                <a:gd name="T4" fmla="*/ 632 w 1527"/>
                <a:gd name="T5" fmla="*/ 25 h 666"/>
                <a:gd name="T6" fmla="*/ 89 w 1527"/>
                <a:gd name="T7" fmla="*/ 61 h 666"/>
                <a:gd name="T8" fmla="*/ 99 w 1527"/>
                <a:gd name="T9" fmla="*/ 389 h 666"/>
                <a:gd name="T10" fmla="*/ 632 w 1527"/>
                <a:gd name="T11" fmla="*/ 426 h 666"/>
                <a:gd name="T12" fmla="*/ 846 w 1527"/>
                <a:gd name="T13" fmla="*/ 305 h 666"/>
                <a:gd name="T14" fmla="*/ 1023 w 1527"/>
                <a:gd name="T15" fmla="*/ 274 h 6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27"/>
                <a:gd name="T25" fmla="*/ 0 h 666"/>
                <a:gd name="T26" fmla="*/ 1527 w 1527"/>
                <a:gd name="T27" fmla="*/ 666 h 6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27" h="666">
                  <a:moveTo>
                    <a:pt x="1527" y="269"/>
                  </a:moveTo>
                  <a:cubicBezTo>
                    <a:pt x="1485" y="263"/>
                    <a:pt x="1371" y="271"/>
                    <a:pt x="1272" y="232"/>
                  </a:cubicBezTo>
                  <a:cubicBezTo>
                    <a:pt x="1173" y="193"/>
                    <a:pt x="1125" y="61"/>
                    <a:pt x="935" y="37"/>
                  </a:cubicBezTo>
                  <a:cubicBezTo>
                    <a:pt x="744" y="13"/>
                    <a:pt x="262" y="0"/>
                    <a:pt x="131" y="90"/>
                  </a:cubicBezTo>
                  <a:cubicBezTo>
                    <a:pt x="0" y="180"/>
                    <a:pt x="12" y="486"/>
                    <a:pt x="146" y="576"/>
                  </a:cubicBezTo>
                  <a:cubicBezTo>
                    <a:pt x="280" y="666"/>
                    <a:pt x="750" y="651"/>
                    <a:pt x="935" y="630"/>
                  </a:cubicBezTo>
                  <a:cubicBezTo>
                    <a:pt x="1119" y="609"/>
                    <a:pt x="1154" y="488"/>
                    <a:pt x="1250" y="450"/>
                  </a:cubicBezTo>
                  <a:cubicBezTo>
                    <a:pt x="1346" y="412"/>
                    <a:pt x="1458" y="414"/>
                    <a:pt x="1512" y="405"/>
                  </a:cubicBezTo>
                </a:path>
              </a:pathLst>
            </a:custGeom>
            <a:solidFill>
              <a:srgbClr val="40404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Rectangle 7"/>
            <p:cNvSpPr>
              <a:spLocks noChangeArrowheads="1"/>
            </p:cNvSpPr>
            <p:nvPr/>
          </p:nvSpPr>
          <p:spPr bwMode="auto">
            <a:xfrm>
              <a:off x="3791" y="15325"/>
              <a:ext cx="347" cy="23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Rectangle 6"/>
            <p:cNvSpPr>
              <a:spLocks noChangeArrowheads="1"/>
            </p:cNvSpPr>
            <p:nvPr/>
          </p:nvSpPr>
          <p:spPr bwMode="auto">
            <a:xfrm>
              <a:off x="3941" y="14869"/>
              <a:ext cx="64" cy="5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Oval 5"/>
            <p:cNvSpPr>
              <a:spLocks noChangeArrowheads="1"/>
            </p:cNvSpPr>
            <p:nvPr/>
          </p:nvSpPr>
          <p:spPr bwMode="auto">
            <a:xfrm>
              <a:off x="3913" y="14802"/>
              <a:ext cx="117" cy="12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4"/>
            <p:cNvSpPr>
              <a:spLocks noChangeArrowheads="1"/>
            </p:cNvSpPr>
            <p:nvPr/>
          </p:nvSpPr>
          <p:spPr bwMode="auto">
            <a:xfrm>
              <a:off x="3887" y="15359"/>
              <a:ext cx="150" cy="15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Freeform 3"/>
            <p:cNvSpPr>
              <a:spLocks/>
            </p:cNvSpPr>
            <p:nvPr/>
          </p:nvSpPr>
          <p:spPr bwMode="auto">
            <a:xfrm>
              <a:off x="4125" y="13889"/>
              <a:ext cx="1578" cy="1619"/>
            </a:xfrm>
            <a:custGeom>
              <a:avLst/>
              <a:gdLst>
                <a:gd name="T0" fmla="*/ 1177 w 1740"/>
                <a:gd name="T1" fmla="*/ 0 h 1784"/>
                <a:gd name="T2" fmla="*/ 741 w 1740"/>
                <a:gd name="T3" fmla="*/ 173 h 1784"/>
                <a:gd name="T4" fmla="*/ 385 w 1740"/>
                <a:gd name="T5" fmla="*/ 1037 h 1784"/>
                <a:gd name="T6" fmla="*/ 0 w 1740"/>
                <a:gd name="T7" fmla="*/ 1206 h 17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40"/>
                <a:gd name="T13" fmla="*/ 0 h 1784"/>
                <a:gd name="T14" fmla="*/ 1740 w 1740"/>
                <a:gd name="T15" fmla="*/ 1784 h 17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40" h="1784">
                  <a:moveTo>
                    <a:pt x="1740" y="0"/>
                  </a:moveTo>
                  <a:cubicBezTo>
                    <a:pt x="1633" y="43"/>
                    <a:pt x="1290" y="0"/>
                    <a:pt x="1095" y="255"/>
                  </a:cubicBezTo>
                  <a:cubicBezTo>
                    <a:pt x="900" y="510"/>
                    <a:pt x="752" y="1276"/>
                    <a:pt x="570" y="1530"/>
                  </a:cubicBezTo>
                  <a:cubicBezTo>
                    <a:pt x="388" y="1784"/>
                    <a:pt x="119" y="1726"/>
                    <a:pt x="0" y="1777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Freeform 2"/>
            <p:cNvSpPr>
              <a:spLocks/>
            </p:cNvSpPr>
            <p:nvPr/>
          </p:nvSpPr>
          <p:spPr bwMode="auto">
            <a:xfrm>
              <a:off x="8170" y="14945"/>
              <a:ext cx="100" cy="123"/>
            </a:xfrm>
            <a:custGeom>
              <a:avLst/>
              <a:gdLst>
                <a:gd name="T0" fmla="*/ 0 w 111"/>
                <a:gd name="T1" fmla="*/ 47 h 135"/>
                <a:gd name="T2" fmla="*/ 50 w 111"/>
                <a:gd name="T3" fmla="*/ 93 h 135"/>
                <a:gd name="T4" fmla="*/ 73 w 111"/>
                <a:gd name="T5" fmla="*/ 0 h 135"/>
                <a:gd name="T6" fmla="*/ 5 w 111"/>
                <a:gd name="T7" fmla="*/ 16 h 135"/>
                <a:gd name="T8" fmla="*/ 0 w 111"/>
                <a:gd name="T9" fmla="*/ 47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135"/>
                <a:gd name="T17" fmla="*/ 111 w 111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135">
                  <a:moveTo>
                    <a:pt x="0" y="69"/>
                  </a:moveTo>
                  <a:lnTo>
                    <a:pt x="75" y="135"/>
                  </a:lnTo>
                  <a:lnTo>
                    <a:pt x="111" y="0"/>
                  </a:lnTo>
                  <a:lnTo>
                    <a:pt x="9" y="24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9" name="Group 21"/>
          <p:cNvGrpSpPr>
            <a:grpSpLocks/>
          </p:cNvGrpSpPr>
          <p:nvPr/>
        </p:nvGrpSpPr>
        <p:grpSpPr bwMode="auto">
          <a:xfrm>
            <a:off x="32689800" y="13258800"/>
            <a:ext cx="9469438" cy="6846887"/>
            <a:chOff x="0" y="7"/>
            <a:chExt cx="5965" cy="4313"/>
          </a:xfrm>
        </p:grpSpPr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33" cstate="print"/>
            <a:srcRect l="13727"/>
            <a:stretch>
              <a:fillRect/>
            </a:stretch>
          </p:blipFill>
          <p:spPr bwMode="auto">
            <a:xfrm>
              <a:off x="0" y="7"/>
              <a:ext cx="2791" cy="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" name="Text Box 5"/>
            <p:cNvSpPr txBox="1">
              <a:spLocks noChangeArrowheads="1"/>
            </p:cNvSpPr>
            <p:nvPr/>
          </p:nvSpPr>
          <p:spPr bwMode="auto">
            <a:xfrm>
              <a:off x="3110" y="1703"/>
              <a:ext cx="209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Planar Rocket nozzle </a:t>
              </a:r>
            </a:p>
          </p:txBody>
        </p:sp>
        <p:sp>
          <p:nvSpPr>
            <p:cNvPr id="92" name="Text Box 6"/>
            <p:cNvSpPr txBox="1">
              <a:spLocks noChangeArrowheads="1"/>
            </p:cNvSpPr>
            <p:nvPr/>
          </p:nvSpPr>
          <p:spPr bwMode="auto">
            <a:xfrm>
              <a:off x="3062" y="2423"/>
              <a:ext cx="105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Mirror #1 </a:t>
              </a:r>
            </a:p>
          </p:txBody>
        </p:sp>
        <p:sp>
          <p:nvSpPr>
            <p:cNvPr id="93" name="Text Box 7"/>
            <p:cNvSpPr txBox="1">
              <a:spLocks noChangeArrowheads="1"/>
            </p:cNvSpPr>
            <p:nvPr/>
          </p:nvSpPr>
          <p:spPr bwMode="auto">
            <a:xfrm>
              <a:off x="3120" y="1200"/>
              <a:ext cx="100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Mirror #2</a:t>
              </a:r>
            </a:p>
          </p:txBody>
        </p:sp>
        <p:sp>
          <p:nvSpPr>
            <p:cNvPr id="94" name="Text Box 8"/>
            <p:cNvSpPr txBox="1">
              <a:spLocks noChangeArrowheads="1"/>
            </p:cNvSpPr>
            <p:nvPr/>
          </p:nvSpPr>
          <p:spPr bwMode="auto">
            <a:xfrm>
              <a:off x="3216" y="864"/>
              <a:ext cx="174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Color light source</a:t>
              </a:r>
            </a:p>
          </p:txBody>
        </p:sp>
        <p:sp>
          <p:nvSpPr>
            <p:cNvPr id="95" name="Text Box 9"/>
            <p:cNvSpPr txBox="1">
              <a:spLocks noChangeArrowheads="1"/>
            </p:cNvSpPr>
            <p:nvPr/>
          </p:nvSpPr>
          <p:spPr bwMode="auto">
            <a:xfrm>
              <a:off x="3014" y="3719"/>
              <a:ext cx="295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Circular knife edge and camera</a:t>
              </a:r>
            </a:p>
          </p:txBody>
        </p:sp>
        <p:sp>
          <p:nvSpPr>
            <p:cNvPr id="96" name="Text Box 10"/>
            <p:cNvSpPr txBox="1">
              <a:spLocks noChangeArrowheads="1"/>
            </p:cNvSpPr>
            <p:nvPr/>
          </p:nvSpPr>
          <p:spPr bwMode="auto">
            <a:xfrm>
              <a:off x="2976" y="192"/>
              <a:ext cx="244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High pressure Argon tank</a:t>
              </a:r>
            </a:p>
          </p:txBody>
        </p:sp>
        <p:sp>
          <p:nvSpPr>
            <p:cNvPr id="97" name="Line 11"/>
            <p:cNvSpPr>
              <a:spLocks noChangeShapeType="1"/>
            </p:cNvSpPr>
            <p:nvPr/>
          </p:nvSpPr>
          <p:spPr bwMode="auto">
            <a:xfrm flipH="1">
              <a:off x="2784" y="2592"/>
              <a:ext cx="336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Line 12"/>
            <p:cNvSpPr>
              <a:spLocks noChangeShapeType="1"/>
            </p:cNvSpPr>
            <p:nvPr/>
          </p:nvSpPr>
          <p:spPr bwMode="auto">
            <a:xfrm flipH="1" flipV="1">
              <a:off x="2784" y="864"/>
              <a:ext cx="432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Line 13"/>
            <p:cNvSpPr>
              <a:spLocks noChangeShapeType="1"/>
            </p:cNvSpPr>
            <p:nvPr/>
          </p:nvSpPr>
          <p:spPr bwMode="auto">
            <a:xfrm flipH="1" flipV="1">
              <a:off x="2784" y="1152"/>
              <a:ext cx="28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Line 14"/>
            <p:cNvSpPr>
              <a:spLocks noChangeShapeType="1"/>
            </p:cNvSpPr>
            <p:nvPr/>
          </p:nvSpPr>
          <p:spPr bwMode="auto">
            <a:xfrm flipH="1" flipV="1">
              <a:off x="2784" y="1776"/>
              <a:ext cx="384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Line 15"/>
            <p:cNvSpPr>
              <a:spLocks noChangeShapeType="1"/>
            </p:cNvSpPr>
            <p:nvPr/>
          </p:nvSpPr>
          <p:spPr bwMode="auto">
            <a:xfrm flipH="1" flipV="1">
              <a:off x="2784" y="3792"/>
              <a:ext cx="192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Line 16"/>
            <p:cNvSpPr>
              <a:spLocks noChangeShapeType="1"/>
            </p:cNvSpPr>
            <p:nvPr/>
          </p:nvSpPr>
          <p:spPr bwMode="auto">
            <a:xfrm flipH="1" flipV="1">
              <a:off x="1872" y="240"/>
              <a:ext cx="960" cy="9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Line 17"/>
            <p:cNvSpPr>
              <a:spLocks noChangeShapeType="1"/>
            </p:cNvSpPr>
            <p:nvPr/>
          </p:nvSpPr>
          <p:spPr bwMode="auto">
            <a:xfrm flipH="1" flipV="1">
              <a:off x="1104" y="3264"/>
              <a:ext cx="1680" cy="52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Line 18"/>
            <p:cNvSpPr>
              <a:spLocks noChangeShapeType="1"/>
            </p:cNvSpPr>
            <p:nvPr/>
          </p:nvSpPr>
          <p:spPr bwMode="auto">
            <a:xfrm flipH="1" flipV="1">
              <a:off x="2064" y="1680"/>
              <a:ext cx="720" cy="9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Line 19"/>
            <p:cNvSpPr>
              <a:spLocks noChangeShapeType="1"/>
            </p:cNvSpPr>
            <p:nvPr/>
          </p:nvSpPr>
          <p:spPr bwMode="auto">
            <a:xfrm flipH="1" flipV="1">
              <a:off x="2400" y="768"/>
              <a:ext cx="384" cy="9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Line 20"/>
            <p:cNvSpPr>
              <a:spLocks noChangeShapeType="1"/>
            </p:cNvSpPr>
            <p:nvPr/>
          </p:nvSpPr>
          <p:spPr bwMode="auto">
            <a:xfrm flipH="1" flipV="1">
              <a:off x="1920" y="864"/>
              <a:ext cx="864" cy="2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Line 21"/>
            <p:cNvSpPr>
              <a:spLocks noChangeShapeType="1"/>
            </p:cNvSpPr>
            <p:nvPr/>
          </p:nvSpPr>
          <p:spPr bwMode="auto">
            <a:xfrm flipH="1">
              <a:off x="2400" y="2832"/>
              <a:ext cx="384" cy="2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Line 22"/>
            <p:cNvSpPr>
              <a:spLocks noChangeShapeType="1"/>
            </p:cNvSpPr>
            <p:nvPr/>
          </p:nvSpPr>
          <p:spPr bwMode="auto">
            <a:xfrm flipH="1" flipV="1">
              <a:off x="2784" y="336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med"/>
            </a:ln>
          </p:spPr>
          <p:txBody>
            <a:bodyPr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9" name="Rectangle 108"/>
          <p:cNvSpPr/>
          <p:nvPr/>
        </p:nvSpPr>
        <p:spPr>
          <a:xfrm>
            <a:off x="0" y="31470600"/>
            <a:ext cx="438912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Above and below are the images sequenced from zero pressure up to about 150 MPa (2200 psi) and then slowly back down to ambient showing a collection of internal shocks and Mach waves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mix.msfc.nasa.gov/IMAGES/MEDIUM/6901000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066800" y="6553200"/>
            <a:ext cx="6181725" cy="6858000"/>
          </a:xfrm>
          <a:prstGeom prst="rect">
            <a:avLst/>
          </a:prstGeom>
          <a:noFill/>
        </p:spPr>
      </p:pic>
      <p:sp>
        <p:nvSpPr>
          <p:cNvPr id="110" name="TextBox 109"/>
          <p:cNvSpPr txBox="1"/>
          <p:nvPr/>
        </p:nvSpPr>
        <p:spPr>
          <a:xfrm>
            <a:off x="1066800" y="134112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Figure 1. The Apollo Astronauts were shaken so badly by nozzle side load problems that they reportedly couldn’t see the emergency eject button (NASA image).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Subtitle 2"/>
          <p:cNvSpPr txBox="1">
            <a:spLocks/>
          </p:cNvSpPr>
          <p:nvPr/>
        </p:nvSpPr>
        <p:spPr>
          <a:xfrm>
            <a:off x="9601200" y="19735800"/>
            <a:ext cx="9601200" cy="6553200"/>
          </a:xfrm>
          <a:prstGeom prst="rect">
            <a:avLst/>
          </a:prstGeom>
        </p:spPr>
        <p:txBody>
          <a:bodyPr vert="horz" lIns="501612" tIns="250806" rIns="501612" bIns="250806" rtlCol="0">
            <a:noAutofit/>
          </a:bodyPr>
          <a:lstStyle/>
          <a:p>
            <a:pPr marL="0" marR="0" lvl="0" indent="0" defTabSz="5016124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 high pressure ratio nozzle:  </a:t>
            </a:r>
          </a:p>
          <a:p>
            <a:pPr marL="0" marR="0" lvl="0" indent="0" defTabSz="5016124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Modified for a variety of nozzle geometries</a:t>
            </a:r>
          </a:p>
          <a:p>
            <a:pPr marL="0" marR="0" lvl="0" indent="0" defTabSz="5016124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Steel and high strength tempered glass panes</a:t>
            </a:r>
          </a:p>
          <a:p>
            <a:pPr marL="0" marR="0" lvl="0" indent="0" defTabSz="5016124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High pressure tank</a:t>
            </a:r>
          </a:p>
          <a:p>
            <a:pPr marL="0" marR="0" lvl="0" indent="0" defTabSz="5016124" rtl="0" eaLnBrk="1" fontAlgn="auto" latinLnBrk="0" hangingPunct="1">
              <a:lnSpc>
                <a:spcPct val="15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 high pressure tank and a ball valve for fast pressure response was charged with Argon gas to 150 MPa can be recharged quickly for repeat experiments.</a:t>
            </a:r>
          </a:p>
        </p:txBody>
      </p:sp>
      <p:pic>
        <p:nvPicPr>
          <p:cNvPr id="112" name="Picture 2" descr="NOZZLE7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924800" y="20955000"/>
            <a:ext cx="1949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Subtitle 2"/>
          <p:cNvSpPr txBox="1">
            <a:spLocks/>
          </p:cNvSpPr>
          <p:nvPr/>
        </p:nvSpPr>
        <p:spPr>
          <a:xfrm>
            <a:off x="26670000" y="19964400"/>
            <a:ext cx="6629400" cy="6248400"/>
          </a:xfrm>
          <a:prstGeom prst="rect">
            <a:avLst/>
          </a:prstGeom>
        </p:spPr>
        <p:txBody>
          <a:bodyPr vert="horz" lIns="501612" tIns="250806" rIns="501612" bIns="250806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Test Run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Capture test firings with digital high definition CCD camera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Blu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-Ray© (*.M2TS) format at 30 fps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Experiment run times 10 seconds with maximum pressure for only 0.10 seconds</a:t>
            </a:r>
          </a:p>
          <a:p>
            <a:pPr marL="0" marR="0" lvl="0" indent="0" algn="l" defTabSz="5016124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4" name="Subtitle 2"/>
          <p:cNvSpPr txBox="1">
            <a:spLocks/>
          </p:cNvSpPr>
          <p:nvPr/>
        </p:nvSpPr>
        <p:spPr>
          <a:xfrm>
            <a:off x="32994600" y="20574000"/>
            <a:ext cx="10134600" cy="5562600"/>
          </a:xfrm>
          <a:prstGeom prst="rect">
            <a:avLst/>
          </a:prstGeom>
        </p:spPr>
        <p:txBody>
          <a:bodyPr vert="horz" lIns="501612" tIns="250806" rIns="501612" bIns="250806" rtlCol="0">
            <a:noAutofit/>
          </a:bodyPr>
          <a:lstStyle/>
          <a:p>
            <a:pPr marL="0" marR="0" lvl="0" indent="0" algn="l" defTabSz="50161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Results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of experimental color Schlieren imaging of internal rocket nozzle flow: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50161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Nominal maximum mach number (NMMN)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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4.4 </a:t>
            </a:r>
          </a:p>
          <a:p>
            <a:pPr marL="342900" marR="0" lvl="0" indent="-342900" algn="l" defTabSz="50161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Flow field image compared well against CFD results.</a:t>
            </a:r>
          </a:p>
          <a:p>
            <a:pPr marL="342900" marR="0" lvl="0" indent="-342900" algn="l" defTabSz="50161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Nominal maximum mach number (NMMN)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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revealing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Restricted Shock Separation (RSS)</a:t>
            </a:r>
          </a:p>
          <a:p>
            <a:pPr marL="342900" marR="0" lvl="0" indent="-342900" algn="l" defTabSz="50161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  <a:p>
            <a:pPr marL="0" marR="0" lvl="0" indent="0" algn="l" defTabSz="50161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2918400" y="201930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Figure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4. Test fixtures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8897600" y="255270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Figure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3. Test schematic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153400" y="24307800"/>
            <a:ext cx="16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Figure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2. Nozzle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468</Words>
  <Application>Microsoft Office PowerPoint</Application>
  <PresentationFormat>Custom</PresentationFormat>
  <Paragraphs>47</Paragraphs>
  <Slides>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Color Schlieren Imaging of Internal Shock Structure in Super Sonic Planar Rocket Nozzle</vt:lpstr>
    </vt:vector>
  </TitlesOfParts>
  <Company>UNC Charlotte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shellma3</dc:creator>
  <cp:lastModifiedBy>Russell Guy Keanini</cp:lastModifiedBy>
  <cp:revision>42</cp:revision>
  <dcterms:created xsi:type="dcterms:W3CDTF">2010-10-26T16:52:44Z</dcterms:created>
  <dcterms:modified xsi:type="dcterms:W3CDTF">2011-11-16T20:23:03Z</dcterms:modified>
</cp:coreProperties>
</file>